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 Heavy" panose="020F0502020204030203" pitchFamily="34" charset="0"/>
      <p:regular r:id="rId19"/>
      <p:bold r:id="rId20"/>
      <p:boldItalic r:id="rId21"/>
    </p:embeddedFont>
    <p:embeddedFont>
      <p:font typeface="Lato Bold" panose="020F0502020204030203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1.jpe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8160" y="712173"/>
            <a:ext cx="5343215" cy="4955832"/>
          </a:xfrm>
          <a:custGeom>
            <a:avLst/>
            <a:gdLst/>
            <a:ahLst/>
            <a:cxnLst/>
            <a:rect l="l" t="t" r="r" b="b"/>
            <a:pathLst>
              <a:path w="5343215" h="4955832">
                <a:moveTo>
                  <a:pt x="0" y="0"/>
                </a:moveTo>
                <a:lnTo>
                  <a:pt x="5343215" y="0"/>
                </a:lnTo>
                <a:lnTo>
                  <a:pt x="5343215" y="4955832"/>
                </a:lnTo>
                <a:lnTo>
                  <a:pt x="0" y="495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73430" y="844462"/>
            <a:ext cx="3516340" cy="928900"/>
          </a:xfrm>
          <a:custGeom>
            <a:avLst/>
            <a:gdLst/>
            <a:ahLst/>
            <a:cxnLst/>
            <a:rect l="l" t="t" r="r" b="b"/>
            <a:pathLst>
              <a:path w="3516340" h="928900">
                <a:moveTo>
                  <a:pt x="0" y="0"/>
                </a:moveTo>
                <a:lnTo>
                  <a:pt x="3516340" y="0"/>
                </a:lnTo>
                <a:lnTo>
                  <a:pt x="3516340" y="928900"/>
                </a:lnTo>
                <a:lnTo>
                  <a:pt x="0" y="928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433728" y="983208"/>
            <a:ext cx="710272" cy="693010"/>
          </a:xfrm>
          <a:custGeom>
            <a:avLst/>
            <a:gdLst/>
            <a:ahLst/>
            <a:cxnLst/>
            <a:rect l="l" t="t" r="r" b="b"/>
            <a:pathLst>
              <a:path w="710272" h="693010">
                <a:moveTo>
                  <a:pt x="0" y="0"/>
                </a:moveTo>
                <a:lnTo>
                  <a:pt x="710272" y="0"/>
                </a:lnTo>
                <a:lnTo>
                  <a:pt x="710272" y="693010"/>
                </a:lnTo>
                <a:lnTo>
                  <a:pt x="0" y="693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43210" y="3873292"/>
            <a:ext cx="10325591" cy="1309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20"/>
              </a:lnSpc>
            </a:pPr>
            <a:r>
              <a:rPr lang="en-US" sz="8877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PROJEKT USTAWY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43210" y="5346086"/>
            <a:ext cx="8112094" cy="171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04"/>
              </a:lnSpc>
            </a:pPr>
            <a:r>
              <a:rPr lang="en-US" sz="4931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 OCHRONIE LUDNOŚCI</a:t>
            </a:r>
          </a:p>
          <a:p>
            <a:pPr algn="l">
              <a:lnSpc>
                <a:spcPts val="6904"/>
              </a:lnSpc>
            </a:pPr>
            <a:r>
              <a:rPr lang="en-US" sz="4931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I OBRONIE CYWILNEJ 2024</a:t>
            </a:r>
          </a:p>
        </p:txBody>
      </p:sp>
      <p:sp>
        <p:nvSpPr>
          <p:cNvPr id="8" name="Freeform 8"/>
          <p:cNvSpPr/>
          <p:nvPr/>
        </p:nvSpPr>
        <p:spPr>
          <a:xfrm>
            <a:off x="5005738" y="977592"/>
            <a:ext cx="2695485" cy="657025"/>
          </a:xfrm>
          <a:custGeom>
            <a:avLst/>
            <a:gdLst/>
            <a:ahLst/>
            <a:cxnLst/>
            <a:rect l="l" t="t" r="r" b="b"/>
            <a:pathLst>
              <a:path w="2695485" h="657025">
                <a:moveTo>
                  <a:pt x="0" y="0"/>
                </a:moveTo>
                <a:lnTo>
                  <a:pt x="2695486" y="0"/>
                </a:lnTo>
                <a:lnTo>
                  <a:pt x="2695486" y="657024"/>
                </a:lnTo>
                <a:lnTo>
                  <a:pt x="0" y="6570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" r="-2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19200" y="3632927"/>
            <a:ext cx="1608649" cy="1827459"/>
          </a:xfrm>
          <a:custGeom>
            <a:avLst/>
            <a:gdLst/>
            <a:ahLst/>
            <a:cxnLst/>
            <a:rect l="l" t="t" r="r" b="b"/>
            <a:pathLst>
              <a:path w="1608649" h="1827459">
                <a:moveTo>
                  <a:pt x="0" y="0"/>
                </a:moveTo>
                <a:lnTo>
                  <a:pt x="1608648" y="0"/>
                </a:lnTo>
                <a:lnTo>
                  <a:pt x="1608648" y="1827459"/>
                </a:lnTo>
                <a:lnTo>
                  <a:pt x="0" y="18274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66277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8160" y="712173"/>
            <a:ext cx="5343215" cy="4955832"/>
          </a:xfrm>
          <a:custGeom>
            <a:avLst/>
            <a:gdLst/>
            <a:ahLst/>
            <a:cxnLst/>
            <a:rect l="l" t="t" r="r" b="b"/>
            <a:pathLst>
              <a:path w="5343215" h="4955832">
                <a:moveTo>
                  <a:pt x="0" y="0"/>
                </a:moveTo>
                <a:lnTo>
                  <a:pt x="5343215" y="0"/>
                </a:lnTo>
                <a:lnTo>
                  <a:pt x="5343215" y="4955832"/>
                </a:lnTo>
                <a:lnTo>
                  <a:pt x="0" y="495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73430" y="844462"/>
            <a:ext cx="3516340" cy="928900"/>
          </a:xfrm>
          <a:custGeom>
            <a:avLst/>
            <a:gdLst/>
            <a:ahLst/>
            <a:cxnLst/>
            <a:rect l="l" t="t" r="r" b="b"/>
            <a:pathLst>
              <a:path w="3516340" h="928900">
                <a:moveTo>
                  <a:pt x="0" y="0"/>
                </a:moveTo>
                <a:lnTo>
                  <a:pt x="3516340" y="0"/>
                </a:lnTo>
                <a:lnTo>
                  <a:pt x="3516340" y="928900"/>
                </a:lnTo>
                <a:lnTo>
                  <a:pt x="0" y="928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433728" y="983208"/>
            <a:ext cx="710272" cy="693010"/>
          </a:xfrm>
          <a:custGeom>
            <a:avLst/>
            <a:gdLst/>
            <a:ahLst/>
            <a:cxnLst/>
            <a:rect l="l" t="t" r="r" b="b"/>
            <a:pathLst>
              <a:path w="710272" h="693010">
                <a:moveTo>
                  <a:pt x="0" y="0"/>
                </a:moveTo>
                <a:lnTo>
                  <a:pt x="710272" y="0"/>
                </a:lnTo>
                <a:lnTo>
                  <a:pt x="710272" y="693010"/>
                </a:lnTo>
                <a:lnTo>
                  <a:pt x="0" y="693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05738" y="3104364"/>
            <a:ext cx="13282262" cy="469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4"/>
              </a:lnSpc>
            </a:pPr>
            <a:r>
              <a:rPr lang="en-US" sz="4331" b="1" dirty="0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OCHRONA LUDNOŚCI TO SYSTEM </a:t>
            </a:r>
          </a:p>
          <a:p>
            <a:pPr algn="l">
              <a:lnSpc>
                <a:spcPts val="6064"/>
              </a:lnSpc>
            </a:pPr>
            <a:r>
              <a:rPr lang="en-US" sz="4331" b="1" dirty="0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SKŁADAJĄCY SIĘ Z ORGANÓW </a:t>
            </a:r>
          </a:p>
          <a:p>
            <a:pPr algn="l">
              <a:lnSpc>
                <a:spcPts val="6064"/>
              </a:lnSpc>
            </a:pPr>
            <a:r>
              <a:rPr lang="en-US" sz="4331" b="1" dirty="0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ADMINISTRACJI PUBLICZNEJ I PODMIOTÓW OCHRONY LUDNOŚCI WYKONUJĄCYCH </a:t>
            </a:r>
            <a:endParaRPr lang="pl-PL" sz="4331" b="1" dirty="0" smtClean="0">
              <a:solidFill>
                <a:srgbClr val="000000"/>
              </a:solidFill>
              <a:latin typeface="Lato Heavy"/>
              <a:ea typeface="Lato Heavy"/>
              <a:cs typeface="Lato Heavy"/>
              <a:sym typeface="Lato Heavy"/>
            </a:endParaRPr>
          </a:p>
          <a:p>
            <a:pPr algn="l">
              <a:lnSpc>
                <a:spcPts val="6064"/>
              </a:lnSpc>
            </a:pPr>
            <a:r>
              <a:rPr lang="en-US" sz="4331" b="1" dirty="0" smtClean="0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ZADANIA </a:t>
            </a:r>
            <a:r>
              <a:rPr lang="en-US" sz="4331" b="1" dirty="0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MAJĄCE NA CELU ZAPEWNIENIE BEZPIECZEŃSTWA LUDNOŚCI.</a:t>
            </a:r>
          </a:p>
        </p:txBody>
      </p:sp>
      <p:sp>
        <p:nvSpPr>
          <p:cNvPr id="7" name="Freeform 7"/>
          <p:cNvSpPr/>
          <p:nvPr/>
        </p:nvSpPr>
        <p:spPr>
          <a:xfrm>
            <a:off x="5005738" y="977592"/>
            <a:ext cx="2695485" cy="657025"/>
          </a:xfrm>
          <a:custGeom>
            <a:avLst/>
            <a:gdLst/>
            <a:ahLst/>
            <a:cxnLst/>
            <a:rect l="l" t="t" r="r" b="b"/>
            <a:pathLst>
              <a:path w="2695485" h="657025">
                <a:moveTo>
                  <a:pt x="0" y="0"/>
                </a:moveTo>
                <a:lnTo>
                  <a:pt x="2695486" y="0"/>
                </a:lnTo>
                <a:lnTo>
                  <a:pt x="2695486" y="657024"/>
                </a:lnTo>
                <a:lnTo>
                  <a:pt x="0" y="6570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" r="-2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19200" y="3632927"/>
            <a:ext cx="1608649" cy="1827459"/>
          </a:xfrm>
          <a:custGeom>
            <a:avLst/>
            <a:gdLst/>
            <a:ahLst/>
            <a:cxnLst/>
            <a:rect l="l" t="t" r="r" b="b"/>
            <a:pathLst>
              <a:path w="1608649" h="1827459">
                <a:moveTo>
                  <a:pt x="0" y="0"/>
                </a:moveTo>
                <a:lnTo>
                  <a:pt x="1608648" y="0"/>
                </a:lnTo>
                <a:lnTo>
                  <a:pt x="1608648" y="1827459"/>
                </a:lnTo>
                <a:lnTo>
                  <a:pt x="0" y="18274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66277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8160" y="683218"/>
            <a:ext cx="5343215" cy="4955832"/>
          </a:xfrm>
          <a:custGeom>
            <a:avLst/>
            <a:gdLst/>
            <a:ahLst/>
            <a:cxnLst/>
            <a:rect l="l" t="t" r="r" b="b"/>
            <a:pathLst>
              <a:path w="5343215" h="4955832">
                <a:moveTo>
                  <a:pt x="0" y="0"/>
                </a:moveTo>
                <a:lnTo>
                  <a:pt x="5343215" y="0"/>
                </a:lnTo>
                <a:lnTo>
                  <a:pt x="5343215" y="4955832"/>
                </a:lnTo>
                <a:lnTo>
                  <a:pt x="0" y="495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652609" y="-579608"/>
            <a:ext cx="6049311" cy="9594826"/>
            <a:chOff x="0" y="0"/>
            <a:chExt cx="1367240" cy="21685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67240" cy="2168582"/>
            </a:xfrm>
            <a:custGeom>
              <a:avLst/>
              <a:gdLst/>
              <a:ahLst/>
              <a:cxnLst/>
              <a:rect l="l" t="t" r="r" b="b"/>
              <a:pathLst>
                <a:path w="1367240" h="2168582">
                  <a:moveTo>
                    <a:pt x="0" y="0"/>
                  </a:moveTo>
                  <a:lnTo>
                    <a:pt x="0" y="2168582"/>
                  </a:lnTo>
                  <a:lnTo>
                    <a:pt x="1367240" y="1682910"/>
                  </a:lnTo>
                  <a:lnTo>
                    <a:pt x="1367240" y="0"/>
                  </a:lnTo>
                  <a:close/>
                </a:path>
              </a:pathLst>
            </a:custGeom>
            <a:blipFill>
              <a:blip r:embed="rId4"/>
              <a:stretch>
                <a:fillRect l="-115026" r="-42219" b="-812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2980695" y="6839511"/>
            <a:ext cx="5393139" cy="6049311"/>
            <a:chOff x="0" y="0"/>
            <a:chExt cx="508117" cy="5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8117" cy="569939"/>
            </a:xfrm>
            <a:custGeom>
              <a:avLst/>
              <a:gdLst/>
              <a:ahLst/>
              <a:cxnLst/>
              <a:rect l="l" t="t" r="r" b="b"/>
              <a:pathLst>
                <a:path w="508117" h="569939">
                  <a:moveTo>
                    <a:pt x="304917" y="0"/>
                  </a:moveTo>
                  <a:lnTo>
                    <a:pt x="0" y="0"/>
                  </a:lnTo>
                  <a:lnTo>
                    <a:pt x="203200" y="569939"/>
                  </a:lnTo>
                  <a:lnTo>
                    <a:pt x="508117" y="569939"/>
                  </a:lnTo>
                  <a:lnTo>
                    <a:pt x="304917" y="0"/>
                  </a:lnTo>
                  <a:close/>
                </a:path>
              </a:pathLst>
            </a:custGeom>
            <a:solidFill>
              <a:srgbClr val="FFA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304917" cy="608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22459" y="5415913"/>
            <a:ext cx="801897" cy="801897"/>
          </a:xfrm>
          <a:custGeom>
            <a:avLst/>
            <a:gdLst/>
            <a:ahLst/>
            <a:cxnLst/>
            <a:rect l="l" t="t" r="r" b="b"/>
            <a:pathLst>
              <a:path w="801897" h="801897">
                <a:moveTo>
                  <a:pt x="0" y="0"/>
                </a:moveTo>
                <a:lnTo>
                  <a:pt x="801896" y="0"/>
                </a:lnTo>
                <a:lnTo>
                  <a:pt x="801896" y="801897"/>
                </a:lnTo>
                <a:lnTo>
                  <a:pt x="0" y="8018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246889" y="2805694"/>
            <a:ext cx="753035" cy="753035"/>
          </a:xfrm>
          <a:custGeom>
            <a:avLst/>
            <a:gdLst/>
            <a:ahLst/>
            <a:cxnLst/>
            <a:rect l="l" t="t" r="r" b="b"/>
            <a:pathLst>
              <a:path w="753035" h="753035">
                <a:moveTo>
                  <a:pt x="0" y="0"/>
                </a:moveTo>
                <a:lnTo>
                  <a:pt x="753035" y="0"/>
                </a:lnTo>
                <a:lnTo>
                  <a:pt x="753035" y="753036"/>
                </a:lnTo>
                <a:lnTo>
                  <a:pt x="0" y="7530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2316300" y="2754614"/>
            <a:ext cx="10086944" cy="8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6000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OCHRONA LUDNOŚCI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16300" y="5389264"/>
            <a:ext cx="10086944" cy="8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6000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OBRONA CYWILNA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50234" y="3813042"/>
            <a:ext cx="8392556" cy="98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zapewnienie bezpieczeństwa ludności przez ochronę życia i zdrowia ludzi, a także mienia i infrastruktury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50234" y="6447692"/>
            <a:ext cx="8392556" cy="98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zapewnienie ochrony cywilów przed zagrożeniami wynikającymi z działań zbrojnych i ich następstw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92336" y="7929146"/>
            <a:ext cx="7922290" cy="490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Łączymy te dwa systemy w jedną spójną całość. </a:t>
            </a:r>
          </a:p>
        </p:txBody>
      </p:sp>
      <p:sp>
        <p:nvSpPr>
          <p:cNvPr id="16" name="Freeform 16"/>
          <p:cNvSpPr/>
          <p:nvPr/>
        </p:nvSpPr>
        <p:spPr>
          <a:xfrm>
            <a:off x="773430" y="844462"/>
            <a:ext cx="3516340" cy="928900"/>
          </a:xfrm>
          <a:custGeom>
            <a:avLst/>
            <a:gdLst/>
            <a:ahLst/>
            <a:cxnLst/>
            <a:rect l="l" t="t" r="r" b="b"/>
            <a:pathLst>
              <a:path w="3516340" h="928900">
                <a:moveTo>
                  <a:pt x="0" y="0"/>
                </a:moveTo>
                <a:lnTo>
                  <a:pt x="3516340" y="0"/>
                </a:lnTo>
                <a:lnTo>
                  <a:pt x="3516340" y="928900"/>
                </a:lnTo>
                <a:lnTo>
                  <a:pt x="0" y="9289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433728" y="983208"/>
            <a:ext cx="710272" cy="693010"/>
          </a:xfrm>
          <a:custGeom>
            <a:avLst/>
            <a:gdLst/>
            <a:ahLst/>
            <a:cxnLst/>
            <a:rect l="l" t="t" r="r" b="b"/>
            <a:pathLst>
              <a:path w="710272" h="693010">
                <a:moveTo>
                  <a:pt x="0" y="0"/>
                </a:moveTo>
                <a:lnTo>
                  <a:pt x="710272" y="0"/>
                </a:lnTo>
                <a:lnTo>
                  <a:pt x="710272" y="693010"/>
                </a:lnTo>
                <a:lnTo>
                  <a:pt x="0" y="6930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005738" y="977592"/>
            <a:ext cx="2695485" cy="657025"/>
          </a:xfrm>
          <a:custGeom>
            <a:avLst/>
            <a:gdLst/>
            <a:ahLst/>
            <a:cxnLst/>
            <a:rect l="l" t="t" r="r" b="b"/>
            <a:pathLst>
              <a:path w="2695485" h="657025">
                <a:moveTo>
                  <a:pt x="0" y="0"/>
                </a:moveTo>
                <a:lnTo>
                  <a:pt x="2695486" y="0"/>
                </a:lnTo>
                <a:lnTo>
                  <a:pt x="2695486" y="657024"/>
                </a:lnTo>
                <a:lnTo>
                  <a:pt x="0" y="6570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3" r="-23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398627" y="8948543"/>
            <a:ext cx="7922290" cy="490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Zapewnienie odporności społecznej.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8160" y="1028700"/>
            <a:ext cx="4793199" cy="4445692"/>
          </a:xfrm>
          <a:custGeom>
            <a:avLst/>
            <a:gdLst/>
            <a:ahLst/>
            <a:cxnLst/>
            <a:rect l="l" t="t" r="r" b="b"/>
            <a:pathLst>
              <a:path w="4793199" h="4445692">
                <a:moveTo>
                  <a:pt x="0" y="0"/>
                </a:moveTo>
                <a:lnTo>
                  <a:pt x="4793199" y="0"/>
                </a:lnTo>
                <a:lnTo>
                  <a:pt x="4793199" y="4445692"/>
                </a:lnTo>
                <a:lnTo>
                  <a:pt x="0" y="4445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6587" y="2472159"/>
            <a:ext cx="1189747" cy="1774239"/>
          </a:xfrm>
          <a:custGeom>
            <a:avLst/>
            <a:gdLst/>
            <a:ahLst/>
            <a:cxnLst/>
            <a:rect l="l" t="t" r="r" b="b"/>
            <a:pathLst>
              <a:path w="1189747" h="1774239">
                <a:moveTo>
                  <a:pt x="0" y="0"/>
                </a:moveTo>
                <a:lnTo>
                  <a:pt x="1189747" y="0"/>
                </a:lnTo>
                <a:lnTo>
                  <a:pt x="1189747" y="1774240"/>
                </a:lnTo>
                <a:lnTo>
                  <a:pt x="0" y="1774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2068791" y="4641578"/>
            <a:ext cx="10782065" cy="61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23"/>
              </a:lnSpc>
            </a:pPr>
            <a:r>
              <a:rPr lang="en-US" sz="3588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USTAWA OKREŚLA: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652609" y="-579608"/>
            <a:ext cx="6049311" cy="9594826"/>
            <a:chOff x="0" y="0"/>
            <a:chExt cx="1367240" cy="21685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7240" cy="2168582"/>
            </a:xfrm>
            <a:custGeom>
              <a:avLst/>
              <a:gdLst/>
              <a:ahLst/>
              <a:cxnLst/>
              <a:rect l="l" t="t" r="r" b="b"/>
              <a:pathLst>
                <a:path w="1367240" h="2168582">
                  <a:moveTo>
                    <a:pt x="0" y="0"/>
                  </a:moveTo>
                  <a:lnTo>
                    <a:pt x="0" y="2168582"/>
                  </a:lnTo>
                  <a:lnTo>
                    <a:pt x="1367240" y="1682910"/>
                  </a:lnTo>
                  <a:lnTo>
                    <a:pt x="1367240" y="0"/>
                  </a:lnTo>
                  <a:close/>
                </a:path>
              </a:pathLst>
            </a:custGeom>
            <a:blipFill>
              <a:blip r:embed="rId5"/>
              <a:stretch>
                <a:fillRect l="-68957" r="-6895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12980695" y="6839511"/>
            <a:ext cx="5393139" cy="6049311"/>
            <a:chOff x="0" y="0"/>
            <a:chExt cx="508117" cy="5699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8117" cy="569939"/>
            </a:xfrm>
            <a:custGeom>
              <a:avLst/>
              <a:gdLst/>
              <a:ahLst/>
              <a:cxnLst/>
              <a:rect l="l" t="t" r="r" b="b"/>
              <a:pathLst>
                <a:path w="508117" h="569939">
                  <a:moveTo>
                    <a:pt x="304917" y="0"/>
                  </a:moveTo>
                  <a:lnTo>
                    <a:pt x="0" y="0"/>
                  </a:lnTo>
                  <a:lnTo>
                    <a:pt x="203200" y="569939"/>
                  </a:lnTo>
                  <a:lnTo>
                    <a:pt x="508117" y="569939"/>
                  </a:lnTo>
                  <a:lnTo>
                    <a:pt x="304917" y="0"/>
                  </a:lnTo>
                  <a:close/>
                </a:path>
              </a:pathLst>
            </a:custGeom>
            <a:solidFill>
              <a:srgbClr val="FFA2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304917" cy="608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68791" y="2897636"/>
            <a:ext cx="8278378" cy="95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63"/>
              </a:lnSpc>
            </a:pPr>
            <a:r>
              <a:rPr lang="en-US" sz="6458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OBSZAR REGULACJI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66968" y="5468415"/>
            <a:ext cx="9505990" cy="3546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6"/>
              </a:lnSpc>
            </a:pPr>
            <a:r>
              <a:rPr lang="en-US" sz="2511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zadania</a:t>
            </a:r>
            <a:r>
              <a:rPr lang="en-US" sz="251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ochrony ludności i obrony cywilnej;</a:t>
            </a:r>
          </a:p>
          <a:p>
            <a:pPr algn="l">
              <a:lnSpc>
                <a:spcPts val="3516"/>
              </a:lnSpc>
            </a:pPr>
            <a:r>
              <a:rPr lang="en-US" sz="2511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kto będzie realizował zadania</a:t>
            </a:r>
            <a:r>
              <a:rPr lang="en-US" sz="251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ochrony ludności i obrony cywilnej;</a:t>
            </a:r>
          </a:p>
          <a:p>
            <a:pPr algn="l">
              <a:lnSpc>
                <a:spcPts val="3516"/>
              </a:lnSpc>
            </a:pPr>
            <a:r>
              <a:rPr lang="en-US" sz="2511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jak będzie planowana</a:t>
            </a:r>
            <a:r>
              <a:rPr lang="en-US" sz="251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ochrona ludności i obrona cywilna;</a:t>
            </a:r>
          </a:p>
          <a:p>
            <a:pPr algn="l">
              <a:lnSpc>
                <a:spcPts val="3516"/>
              </a:lnSpc>
            </a:pPr>
            <a:r>
              <a:rPr lang="en-US" sz="251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jak będziemy </a:t>
            </a:r>
            <a:r>
              <a:rPr lang="en-US" sz="2511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wykrywać zagrożenia, ostrzegać, powiadamiać</a:t>
            </a:r>
          </a:p>
          <a:p>
            <a:pPr algn="l">
              <a:lnSpc>
                <a:spcPts val="3516"/>
              </a:lnSpc>
            </a:pPr>
            <a:r>
              <a:rPr lang="en-US" sz="2511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i alarmować o zagrożeniach</a:t>
            </a:r>
            <a:r>
              <a:rPr lang="en-US" sz="251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;</a:t>
            </a:r>
          </a:p>
          <a:p>
            <a:pPr algn="l">
              <a:lnSpc>
                <a:spcPts val="3516"/>
              </a:lnSpc>
            </a:pPr>
            <a:r>
              <a:rPr lang="en-US" sz="251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czym są i jak będą działać </a:t>
            </a:r>
            <a:r>
              <a:rPr lang="en-US" sz="2511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obiekty zbiorowej ochrony</a:t>
            </a:r>
            <a:r>
              <a:rPr lang="en-US" sz="251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; </a:t>
            </a:r>
          </a:p>
          <a:p>
            <a:pPr algn="l">
              <a:lnSpc>
                <a:spcPts val="3516"/>
              </a:lnSpc>
            </a:pPr>
            <a:r>
              <a:rPr lang="en-US" sz="251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jak będzie działać </a:t>
            </a:r>
            <a:r>
              <a:rPr lang="en-US" sz="2511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obrona cywilna</a:t>
            </a:r>
            <a:r>
              <a:rPr lang="en-US" sz="251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;</a:t>
            </a:r>
          </a:p>
          <a:p>
            <a:pPr algn="l">
              <a:lnSpc>
                <a:spcPts val="3516"/>
              </a:lnSpc>
            </a:pPr>
            <a:r>
              <a:rPr lang="en-US" sz="2511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jak będzie finansowana</a:t>
            </a:r>
            <a:r>
              <a:rPr lang="en-US" sz="251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ochrona ludności i obrona cywilna.</a:t>
            </a:r>
          </a:p>
        </p:txBody>
      </p:sp>
      <p:sp>
        <p:nvSpPr>
          <p:cNvPr id="13" name="Freeform 13"/>
          <p:cNvSpPr/>
          <p:nvPr/>
        </p:nvSpPr>
        <p:spPr>
          <a:xfrm>
            <a:off x="773430" y="844462"/>
            <a:ext cx="3516340" cy="928900"/>
          </a:xfrm>
          <a:custGeom>
            <a:avLst/>
            <a:gdLst/>
            <a:ahLst/>
            <a:cxnLst/>
            <a:rect l="l" t="t" r="r" b="b"/>
            <a:pathLst>
              <a:path w="3516340" h="928900">
                <a:moveTo>
                  <a:pt x="0" y="0"/>
                </a:moveTo>
                <a:lnTo>
                  <a:pt x="3516340" y="0"/>
                </a:lnTo>
                <a:lnTo>
                  <a:pt x="3516340" y="928900"/>
                </a:lnTo>
                <a:lnTo>
                  <a:pt x="0" y="928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433728" y="983208"/>
            <a:ext cx="710272" cy="693010"/>
          </a:xfrm>
          <a:custGeom>
            <a:avLst/>
            <a:gdLst/>
            <a:ahLst/>
            <a:cxnLst/>
            <a:rect l="l" t="t" r="r" b="b"/>
            <a:pathLst>
              <a:path w="710272" h="693010">
                <a:moveTo>
                  <a:pt x="0" y="0"/>
                </a:moveTo>
                <a:lnTo>
                  <a:pt x="710272" y="0"/>
                </a:lnTo>
                <a:lnTo>
                  <a:pt x="710272" y="693010"/>
                </a:lnTo>
                <a:lnTo>
                  <a:pt x="0" y="6930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005738" y="977592"/>
            <a:ext cx="2695485" cy="657025"/>
          </a:xfrm>
          <a:custGeom>
            <a:avLst/>
            <a:gdLst/>
            <a:ahLst/>
            <a:cxnLst/>
            <a:rect l="l" t="t" r="r" b="b"/>
            <a:pathLst>
              <a:path w="2695485" h="657025">
                <a:moveTo>
                  <a:pt x="0" y="0"/>
                </a:moveTo>
                <a:lnTo>
                  <a:pt x="2695486" y="0"/>
                </a:lnTo>
                <a:lnTo>
                  <a:pt x="2695486" y="657024"/>
                </a:lnTo>
                <a:lnTo>
                  <a:pt x="0" y="6570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3" r="-23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099233" y="5675892"/>
            <a:ext cx="162696" cy="3275418"/>
            <a:chOff x="0" y="0"/>
            <a:chExt cx="216928" cy="43672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16928" cy="216928"/>
              <a:chOff x="0" y="0"/>
              <a:chExt cx="47767" cy="4776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7767" cy="47767"/>
              </a:xfrm>
              <a:custGeom>
                <a:avLst/>
                <a:gdLst/>
                <a:ahLst/>
                <a:cxnLst/>
                <a:rect l="l" t="t" r="r" b="b"/>
                <a:pathLst>
                  <a:path w="47767" h="47767">
                    <a:moveTo>
                      <a:pt x="0" y="0"/>
                    </a:moveTo>
                    <a:lnTo>
                      <a:pt x="47767" y="0"/>
                    </a:lnTo>
                    <a:lnTo>
                      <a:pt x="47767" y="47767"/>
                    </a:lnTo>
                    <a:lnTo>
                      <a:pt x="0" y="47767"/>
                    </a:lnTo>
                    <a:close/>
                  </a:path>
                </a:pathLst>
              </a:custGeom>
              <a:solidFill>
                <a:srgbClr val="FFA20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47767" cy="85867"/>
              </a:xfrm>
              <a:prstGeom prst="rect">
                <a:avLst/>
              </a:prstGeom>
            </p:spPr>
            <p:txBody>
              <a:bodyPr lIns="45571" tIns="45571" rIns="45571" bIns="455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596977"/>
              <a:ext cx="216928" cy="216928"/>
              <a:chOff x="0" y="0"/>
              <a:chExt cx="47767" cy="4776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7767" cy="47767"/>
              </a:xfrm>
              <a:custGeom>
                <a:avLst/>
                <a:gdLst/>
                <a:ahLst/>
                <a:cxnLst/>
                <a:rect l="l" t="t" r="r" b="b"/>
                <a:pathLst>
                  <a:path w="47767" h="47767">
                    <a:moveTo>
                      <a:pt x="0" y="0"/>
                    </a:moveTo>
                    <a:lnTo>
                      <a:pt x="47767" y="0"/>
                    </a:lnTo>
                    <a:lnTo>
                      <a:pt x="47767" y="47767"/>
                    </a:lnTo>
                    <a:lnTo>
                      <a:pt x="0" y="47767"/>
                    </a:lnTo>
                    <a:close/>
                  </a:path>
                </a:pathLst>
              </a:custGeom>
              <a:solidFill>
                <a:srgbClr val="FFA200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47767" cy="85867"/>
              </a:xfrm>
              <a:prstGeom prst="rect">
                <a:avLst/>
              </a:prstGeom>
            </p:spPr>
            <p:txBody>
              <a:bodyPr lIns="45571" tIns="45571" rIns="45571" bIns="455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1178472"/>
              <a:ext cx="216928" cy="216928"/>
              <a:chOff x="0" y="0"/>
              <a:chExt cx="47767" cy="4776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7767" cy="47767"/>
              </a:xfrm>
              <a:custGeom>
                <a:avLst/>
                <a:gdLst/>
                <a:ahLst/>
                <a:cxnLst/>
                <a:rect l="l" t="t" r="r" b="b"/>
                <a:pathLst>
                  <a:path w="47767" h="47767">
                    <a:moveTo>
                      <a:pt x="0" y="0"/>
                    </a:moveTo>
                    <a:lnTo>
                      <a:pt x="47767" y="0"/>
                    </a:lnTo>
                    <a:lnTo>
                      <a:pt x="47767" y="47767"/>
                    </a:lnTo>
                    <a:lnTo>
                      <a:pt x="0" y="47767"/>
                    </a:lnTo>
                    <a:close/>
                  </a:path>
                </a:pathLst>
              </a:custGeom>
              <a:solidFill>
                <a:srgbClr val="FFA20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47767" cy="85867"/>
              </a:xfrm>
              <a:prstGeom prst="rect">
                <a:avLst/>
              </a:prstGeom>
            </p:spPr>
            <p:txBody>
              <a:bodyPr lIns="45571" tIns="45571" rIns="45571" bIns="455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1782752"/>
              <a:ext cx="216928" cy="216928"/>
              <a:chOff x="0" y="0"/>
              <a:chExt cx="47767" cy="47767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7767" cy="47767"/>
              </a:xfrm>
              <a:custGeom>
                <a:avLst/>
                <a:gdLst/>
                <a:ahLst/>
                <a:cxnLst/>
                <a:rect l="l" t="t" r="r" b="b"/>
                <a:pathLst>
                  <a:path w="47767" h="47767">
                    <a:moveTo>
                      <a:pt x="0" y="0"/>
                    </a:moveTo>
                    <a:lnTo>
                      <a:pt x="47767" y="0"/>
                    </a:lnTo>
                    <a:lnTo>
                      <a:pt x="47767" y="47767"/>
                    </a:lnTo>
                    <a:lnTo>
                      <a:pt x="0" y="47767"/>
                    </a:lnTo>
                    <a:close/>
                  </a:path>
                </a:pathLst>
              </a:custGeom>
              <a:solidFill>
                <a:srgbClr val="FFA200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47767" cy="85867"/>
              </a:xfrm>
              <a:prstGeom prst="rect">
                <a:avLst/>
              </a:prstGeom>
            </p:spPr>
            <p:txBody>
              <a:bodyPr lIns="45571" tIns="45571" rIns="45571" bIns="455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2956667"/>
              <a:ext cx="216928" cy="216928"/>
              <a:chOff x="0" y="0"/>
              <a:chExt cx="47767" cy="47767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7767" cy="47767"/>
              </a:xfrm>
              <a:custGeom>
                <a:avLst/>
                <a:gdLst/>
                <a:ahLst/>
                <a:cxnLst/>
                <a:rect l="l" t="t" r="r" b="b"/>
                <a:pathLst>
                  <a:path w="47767" h="47767">
                    <a:moveTo>
                      <a:pt x="0" y="0"/>
                    </a:moveTo>
                    <a:lnTo>
                      <a:pt x="47767" y="0"/>
                    </a:lnTo>
                    <a:lnTo>
                      <a:pt x="47767" y="47767"/>
                    </a:lnTo>
                    <a:lnTo>
                      <a:pt x="0" y="47767"/>
                    </a:lnTo>
                    <a:close/>
                  </a:path>
                </a:pathLst>
              </a:custGeom>
              <a:solidFill>
                <a:srgbClr val="FFA20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47767" cy="85867"/>
              </a:xfrm>
              <a:prstGeom prst="rect">
                <a:avLst/>
              </a:prstGeom>
            </p:spPr>
            <p:txBody>
              <a:bodyPr lIns="45571" tIns="45571" rIns="45571" bIns="455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4150295"/>
              <a:ext cx="216928" cy="216928"/>
              <a:chOff x="0" y="0"/>
              <a:chExt cx="47767" cy="47767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7767" cy="47767"/>
              </a:xfrm>
              <a:custGeom>
                <a:avLst/>
                <a:gdLst/>
                <a:ahLst/>
                <a:cxnLst/>
                <a:rect l="l" t="t" r="r" b="b"/>
                <a:pathLst>
                  <a:path w="47767" h="47767">
                    <a:moveTo>
                      <a:pt x="0" y="0"/>
                    </a:moveTo>
                    <a:lnTo>
                      <a:pt x="47767" y="0"/>
                    </a:lnTo>
                    <a:lnTo>
                      <a:pt x="47767" y="47767"/>
                    </a:lnTo>
                    <a:lnTo>
                      <a:pt x="0" y="47767"/>
                    </a:lnTo>
                    <a:close/>
                  </a:path>
                </a:pathLst>
              </a:custGeom>
              <a:solidFill>
                <a:srgbClr val="FFA200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7767" cy="85867"/>
              </a:xfrm>
              <a:prstGeom prst="rect">
                <a:avLst/>
              </a:prstGeom>
            </p:spPr>
            <p:txBody>
              <a:bodyPr lIns="45571" tIns="45571" rIns="45571" bIns="455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3554595"/>
              <a:ext cx="216928" cy="216928"/>
              <a:chOff x="0" y="0"/>
              <a:chExt cx="47767" cy="47767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47767" cy="47767"/>
              </a:xfrm>
              <a:custGeom>
                <a:avLst/>
                <a:gdLst/>
                <a:ahLst/>
                <a:cxnLst/>
                <a:rect l="l" t="t" r="r" b="b"/>
                <a:pathLst>
                  <a:path w="47767" h="47767">
                    <a:moveTo>
                      <a:pt x="0" y="0"/>
                    </a:moveTo>
                    <a:lnTo>
                      <a:pt x="47767" y="0"/>
                    </a:lnTo>
                    <a:lnTo>
                      <a:pt x="47767" y="47767"/>
                    </a:lnTo>
                    <a:lnTo>
                      <a:pt x="0" y="47767"/>
                    </a:lnTo>
                    <a:close/>
                  </a:path>
                </a:pathLst>
              </a:custGeom>
              <a:solidFill>
                <a:srgbClr val="FFA200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47767" cy="85867"/>
              </a:xfrm>
              <a:prstGeom prst="rect">
                <a:avLst/>
              </a:prstGeom>
            </p:spPr>
            <p:txBody>
              <a:bodyPr lIns="45571" tIns="45571" rIns="45571" bIns="4557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8160" y="1216785"/>
            <a:ext cx="5343215" cy="4955832"/>
          </a:xfrm>
          <a:custGeom>
            <a:avLst/>
            <a:gdLst/>
            <a:ahLst/>
            <a:cxnLst/>
            <a:rect l="l" t="t" r="r" b="b"/>
            <a:pathLst>
              <a:path w="5343215" h="4955832">
                <a:moveTo>
                  <a:pt x="0" y="0"/>
                </a:moveTo>
                <a:lnTo>
                  <a:pt x="5343215" y="0"/>
                </a:lnTo>
                <a:lnTo>
                  <a:pt x="5343215" y="4955832"/>
                </a:lnTo>
                <a:lnTo>
                  <a:pt x="0" y="495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960" y="2421159"/>
            <a:ext cx="1326270" cy="1154872"/>
          </a:xfrm>
          <a:custGeom>
            <a:avLst/>
            <a:gdLst/>
            <a:ahLst/>
            <a:cxnLst/>
            <a:rect l="l" t="t" r="r" b="b"/>
            <a:pathLst>
              <a:path w="1326270" h="1154872">
                <a:moveTo>
                  <a:pt x="0" y="0"/>
                </a:moveTo>
                <a:lnTo>
                  <a:pt x="1326270" y="0"/>
                </a:lnTo>
                <a:lnTo>
                  <a:pt x="1326270" y="1154872"/>
                </a:lnTo>
                <a:lnTo>
                  <a:pt x="0" y="11548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1259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566960" y="3566506"/>
            <a:ext cx="1326270" cy="1322512"/>
          </a:xfrm>
          <a:custGeom>
            <a:avLst/>
            <a:gdLst/>
            <a:ahLst/>
            <a:cxnLst/>
            <a:rect l="l" t="t" r="r" b="b"/>
            <a:pathLst>
              <a:path w="1326270" h="1322512">
                <a:moveTo>
                  <a:pt x="0" y="0"/>
                </a:moveTo>
                <a:lnTo>
                  <a:pt x="1326270" y="0"/>
                </a:lnTo>
                <a:lnTo>
                  <a:pt x="1326270" y="1322513"/>
                </a:lnTo>
                <a:lnTo>
                  <a:pt x="0" y="1322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9551"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 rot="5400000">
            <a:off x="13036745" y="6839511"/>
            <a:ext cx="5393139" cy="6049311"/>
            <a:chOff x="0" y="0"/>
            <a:chExt cx="508117" cy="5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8117" cy="569939"/>
            </a:xfrm>
            <a:custGeom>
              <a:avLst/>
              <a:gdLst/>
              <a:ahLst/>
              <a:cxnLst/>
              <a:rect l="l" t="t" r="r" b="b"/>
              <a:pathLst>
                <a:path w="508117" h="569939">
                  <a:moveTo>
                    <a:pt x="304917" y="0"/>
                  </a:moveTo>
                  <a:lnTo>
                    <a:pt x="0" y="0"/>
                  </a:lnTo>
                  <a:lnTo>
                    <a:pt x="203200" y="569939"/>
                  </a:lnTo>
                  <a:lnTo>
                    <a:pt x="508117" y="569939"/>
                  </a:lnTo>
                  <a:lnTo>
                    <a:pt x="304917" y="0"/>
                  </a:lnTo>
                  <a:close/>
                </a:path>
              </a:pathLst>
            </a:custGeom>
            <a:solidFill>
              <a:srgbClr val="FFA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304917" cy="6080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08659" y="0"/>
            <a:ext cx="5683882" cy="9015218"/>
            <a:chOff x="0" y="0"/>
            <a:chExt cx="1367240" cy="21685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67240" cy="2168582"/>
            </a:xfrm>
            <a:custGeom>
              <a:avLst/>
              <a:gdLst/>
              <a:ahLst/>
              <a:cxnLst/>
              <a:rect l="l" t="t" r="r" b="b"/>
              <a:pathLst>
                <a:path w="1367240" h="2168582">
                  <a:moveTo>
                    <a:pt x="0" y="0"/>
                  </a:moveTo>
                  <a:lnTo>
                    <a:pt x="0" y="2168582"/>
                  </a:lnTo>
                  <a:lnTo>
                    <a:pt x="1367240" y="1682910"/>
                  </a:lnTo>
                  <a:lnTo>
                    <a:pt x="1367240" y="0"/>
                  </a:lnTo>
                  <a:close/>
                </a:path>
              </a:pathLst>
            </a:custGeom>
            <a:blipFill>
              <a:blip r:embed="rId5"/>
              <a:stretch>
                <a:fillRect l="-68957" r="-68957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2397315" y="5143500"/>
            <a:ext cx="1112798" cy="1112798"/>
          </a:xfrm>
          <a:custGeom>
            <a:avLst/>
            <a:gdLst/>
            <a:ahLst/>
            <a:cxnLst/>
            <a:rect l="l" t="t" r="r" b="b"/>
            <a:pathLst>
              <a:path w="1112798" h="1112798">
                <a:moveTo>
                  <a:pt x="0" y="0"/>
                </a:moveTo>
                <a:lnTo>
                  <a:pt x="1112798" y="0"/>
                </a:lnTo>
                <a:lnTo>
                  <a:pt x="1112798" y="1112798"/>
                </a:lnTo>
                <a:lnTo>
                  <a:pt x="0" y="1112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6093590" y="5127085"/>
            <a:ext cx="1129214" cy="1129214"/>
          </a:xfrm>
          <a:custGeom>
            <a:avLst/>
            <a:gdLst/>
            <a:ahLst/>
            <a:cxnLst/>
            <a:rect l="l" t="t" r="r" b="b"/>
            <a:pathLst>
              <a:path w="1129214" h="1129214">
                <a:moveTo>
                  <a:pt x="0" y="0"/>
                </a:moveTo>
                <a:lnTo>
                  <a:pt x="1129214" y="0"/>
                </a:lnTo>
                <a:lnTo>
                  <a:pt x="1129214" y="1129213"/>
                </a:lnTo>
                <a:lnTo>
                  <a:pt x="0" y="11292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9831994" y="5169212"/>
            <a:ext cx="1061374" cy="1061374"/>
          </a:xfrm>
          <a:custGeom>
            <a:avLst/>
            <a:gdLst/>
            <a:ahLst/>
            <a:cxnLst/>
            <a:rect l="l" t="t" r="r" b="b"/>
            <a:pathLst>
              <a:path w="1061374" h="1061374">
                <a:moveTo>
                  <a:pt x="0" y="0"/>
                </a:moveTo>
                <a:lnTo>
                  <a:pt x="1061374" y="0"/>
                </a:lnTo>
                <a:lnTo>
                  <a:pt x="1061374" y="1061374"/>
                </a:lnTo>
                <a:lnTo>
                  <a:pt x="0" y="1061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1736342" y="6657757"/>
            <a:ext cx="2434743" cy="47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309" b="1">
                <a:solidFill>
                  <a:srgbClr val="FFA200"/>
                </a:solidFill>
                <a:latin typeface="Lato Bold"/>
                <a:ea typeface="Lato Bold"/>
                <a:cs typeface="Lato Bold"/>
                <a:sym typeface="Lato Bold"/>
              </a:rPr>
              <a:t>  ORGANY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80806" y="6657757"/>
            <a:ext cx="2754783" cy="47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309" b="1">
                <a:solidFill>
                  <a:srgbClr val="FFA200"/>
                </a:solidFill>
                <a:latin typeface="Lato Bold"/>
                <a:ea typeface="Lato Bold"/>
                <a:cs typeface="Lato Bold"/>
                <a:sym typeface="Lato Bold"/>
              </a:rPr>
              <a:t>  PODMIOTY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51989" y="6657757"/>
            <a:ext cx="2221383" cy="47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309" b="1">
                <a:solidFill>
                  <a:srgbClr val="FFA200"/>
                </a:solidFill>
                <a:latin typeface="Lato Bold"/>
                <a:ea typeface="Lato Bold"/>
                <a:cs typeface="Lato Bold"/>
                <a:sym typeface="Lato Bold"/>
              </a:rPr>
              <a:t>  ZASOBY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3133" y="7368793"/>
            <a:ext cx="3201161" cy="241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wójt, burmistrz, Prezydent Miasta,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starosta, wojewoda, minister, marszałek,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województwa,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inni ministrowie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60438" y="7368793"/>
            <a:ext cx="3195519" cy="161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m.in. PSP, OSP, PRM, RCB organizacje pozarządowe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49883" y="7368793"/>
            <a:ext cx="2225596" cy="81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personel</a:t>
            </a:r>
          </a:p>
          <a:p>
            <a:pPr algn="ctr">
              <a:lnSpc>
                <a:spcPts val="3220"/>
              </a:lnSpc>
            </a:pPr>
            <a:r>
              <a:rPr lang="en-US" sz="2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sprzęt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16300" y="2871950"/>
            <a:ext cx="8103587" cy="159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1"/>
              </a:lnSpc>
            </a:pPr>
            <a:r>
              <a:rPr lang="en-US" sz="5466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„FILARY”</a:t>
            </a:r>
          </a:p>
          <a:p>
            <a:pPr algn="l">
              <a:lnSpc>
                <a:spcPts val="6231"/>
              </a:lnSpc>
            </a:pPr>
            <a:r>
              <a:rPr lang="en-US" sz="5466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OCHRONY LUDNOŚCI</a:t>
            </a:r>
          </a:p>
        </p:txBody>
      </p:sp>
      <p:sp>
        <p:nvSpPr>
          <p:cNvPr id="21" name="Freeform 21"/>
          <p:cNvSpPr/>
          <p:nvPr/>
        </p:nvSpPr>
        <p:spPr>
          <a:xfrm>
            <a:off x="773430" y="844462"/>
            <a:ext cx="3516340" cy="928900"/>
          </a:xfrm>
          <a:custGeom>
            <a:avLst/>
            <a:gdLst/>
            <a:ahLst/>
            <a:cxnLst/>
            <a:rect l="l" t="t" r="r" b="b"/>
            <a:pathLst>
              <a:path w="3516340" h="928900">
                <a:moveTo>
                  <a:pt x="0" y="0"/>
                </a:moveTo>
                <a:lnTo>
                  <a:pt x="3516340" y="0"/>
                </a:lnTo>
                <a:lnTo>
                  <a:pt x="3516340" y="928900"/>
                </a:lnTo>
                <a:lnTo>
                  <a:pt x="0" y="9289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433728" y="983208"/>
            <a:ext cx="710272" cy="693010"/>
          </a:xfrm>
          <a:custGeom>
            <a:avLst/>
            <a:gdLst/>
            <a:ahLst/>
            <a:cxnLst/>
            <a:rect l="l" t="t" r="r" b="b"/>
            <a:pathLst>
              <a:path w="710272" h="693010">
                <a:moveTo>
                  <a:pt x="0" y="0"/>
                </a:moveTo>
                <a:lnTo>
                  <a:pt x="710272" y="0"/>
                </a:lnTo>
                <a:lnTo>
                  <a:pt x="710272" y="693010"/>
                </a:lnTo>
                <a:lnTo>
                  <a:pt x="0" y="693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005738" y="977592"/>
            <a:ext cx="2695485" cy="657025"/>
          </a:xfrm>
          <a:custGeom>
            <a:avLst/>
            <a:gdLst/>
            <a:ahLst/>
            <a:cxnLst/>
            <a:rect l="l" t="t" r="r" b="b"/>
            <a:pathLst>
              <a:path w="2695485" h="657025">
                <a:moveTo>
                  <a:pt x="0" y="0"/>
                </a:moveTo>
                <a:lnTo>
                  <a:pt x="2695486" y="0"/>
                </a:lnTo>
                <a:lnTo>
                  <a:pt x="2695486" y="657024"/>
                </a:lnTo>
                <a:lnTo>
                  <a:pt x="0" y="6570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3" r="-23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8160" y="1000125"/>
            <a:ext cx="5343215" cy="4955832"/>
          </a:xfrm>
          <a:custGeom>
            <a:avLst/>
            <a:gdLst/>
            <a:ahLst/>
            <a:cxnLst/>
            <a:rect l="l" t="t" r="r" b="b"/>
            <a:pathLst>
              <a:path w="5343215" h="4955832">
                <a:moveTo>
                  <a:pt x="0" y="0"/>
                </a:moveTo>
                <a:lnTo>
                  <a:pt x="5343215" y="0"/>
                </a:lnTo>
                <a:lnTo>
                  <a:pt x="5343215" y="4955832"/>
                </a:lnTo>
                <a:lnTo>
                  <a:pt x="0" y="495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960" y="2204500"/>
            <a:ext cx="1326270" cy="1154872"/>
          </a:xfrm>
          <a:custGeom>
            <a:avLst/>
            <a:gdLst/>
            <a:ahLst/>
            <a:cxnLst/>
            <a:rect l="l" t="t" r="r" b="b"/>
            <a:pathLst>
              <a:path w="1326270" h="1154872">
                <a:moveTo>
                  <a:pt x="0" y="0"/>
                </a:moveTo>
                <a:lnTo>
                  <a:pt x="1326270" y="0"/>
                </a:lnTo>
                <a:lnTo>
                  <a:pt x="1326270" y="1154872"/>
                </a:lnTo>
                <a:lnTo>
                  <a:pt x="0" y="11548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1259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566960" y="3349847"/>
            <a:ext cx="1326270" cy="1322512"/>
          </a:xfrm>
          <a:custGeom>
            <a:avLst/>
            <a:gdLst/>
            <a:ahLst/>
            <a:cxnLst/>
            <a:rect l="l" t="t" r="r" b="b"/>
            <a:pathLst>
              <a:path w="1326270" h="1322512">
                <a:moveTo>
                  <a:pt x="0" y="0"/>
                </a:moveTo>
                <a:lnTo>
                  <a:pt x="1326270" y="0"/>
                </a:lnTo>
                <a:lnTo>
                  <a:pt x="1326270" y="1322512"/>
                </a:lnTo>
                <a:lnTo>
                  <a:pt x="0" y="13225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9551"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10908524" y="2715843"/>
            <a:ext cx="3643401" cy="675650"/>
            <a:chOff x="0" y="0"/>
            <a:chExt cx="959579" cy="1779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9579" cy="177949"/>
            </a:xfrm>
            <a:custGeom>
              <a:avLst/>
              <a:gdLst/>
              <a:ahLst/>
              <a:cxnLst/>
              <a:rect l="l" t="t" r="r" b="b"/>
              <a:pathLst>
                <a:path w="959579" h="177949">
                  <a:moveTo>
                    <a:pt x="0" y="0"/>
                  </a:moveTo>
                  <a:lnTo>
                    <a:pt x="959579" y="0"/>
                  </a:lnTo>
                  <a:lnTo>
                    <a:pt x="959579" y="177949"/>
                  </a:lnTo>
                  <a:lnTo>
                    <a:pt x="0" y="177949"/>
                  </a:lnTo>
                  <a:close/>
                </a:path>
              </a:pathLst>
            </a:custGeom>
            <a:solidFill>
              <a:srgbClr val="FFA2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59579" cy="216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258930" y="3506875"/>
            <a:ext cx="3672236" cy="675650"/>
            <a:chOff x="0" y="0"/>
            <a:chExt cx="967173" cy="1779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7173" cy="177949"/>
            </a:xfrm>
            <a:custGeom>
              <a:avLst/>
              <a:gdLst/>
              <a:ahLst/>
              <a:cxnLst/>
              <a:rect l="l" t="t" r="r" b="b"/>
              <a:pathLst>
                <a:path w="967173" h="177949">
                  <a:moveTo>
                    <a:pt x="0" y="0"/>
                  </a:moveTo>
                  <a:lnTo>
                    <a:pt x="967173" y="0"/>
                  </a:lnTo>
                  <a:lnTo>
                    <a:pt x="967173" y="177949"/>
                  </a:lnTo>
                  <a:lnTo>
                    <a:pt x="0" y="177949"/>
                  </a:lnTo>
                  <a:close/>
                </a:path>
              </a:pathLst>
            </a:custGeom>
            <a:solidFill>
              <a:srgbClr val="FFA2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67173" cy="216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353481" y="3506875"/>
            <a:ext cx="6581303" cy="675650"/>
            <a:chOff x="0" y="0"/>
            <a:chExt cx="1733347" cy="1779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33347" cy="177949"/>
            </a:xfrm>
            <a:custGeom>
              <a:avLst/>
              <a:gdLst/>
              <a:ahLst/>
              <a:cxnLst/>
              <a:rect l="l" t="t" r="r" b="b"/>
              <a:pathLst>
                <a:path w="1733347" h="177949">
                  <a:moveTo>
                    <a:pt x="0" y="0"/>
                  </a:moveTo>
                  <a:lnTo>
                    <a:pt x="1733347" y="0"/>
                  </a:lnTo>
                  <a:lnTo>
                    <a:pt x="1733347" y="177949"/>
                  </a:lnTo>
                  <a:lnTo>
                    <a:pt x="0" y="177949"/>
                  </a:lnTo>
                  <a:close/>
                </a:path>
              </a:pathLst>
            </a:custGeom>
            <a:solidFill>
              <a:srgbClr val="FFA2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733347" cy="216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701224" y="4855239"/>
            <a:ext cx="8119743" cy="4256099"/>
          </a:xfrm>
          <a:custGeom>
            <a:avLst/>
            <a:gdLst/>
            <a:ahLst/>
            <a:cxnLst/>
            <a:rect l="l" t="t" r="r" b="b"/>
            <a:pathLst>
              <a:path w="8119743" h="4256099">
                <a:moveTo>
                  <a:pt x="0" y="0"/>
                </a:moveTo>
                <a:lnTo>
                  <a:pt x="8119743" y="0"/>
                </a:lnTo>
                <a:lnTo>
                  <a:pt x="8119743" y="4256099"/>
                </a:lnTo>
                <a:lnTo>
                  <a:pt x="0" y="4256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316300" y="2655291"/>
            <a:ext cx="14943000" cy="160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1"/>
              </a:lnSpc>
            </a:pPr>
            <a:r>
              <a:rPr lang="en-US" sz="5466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ODPOWIEDZIALNOŚĆ ZA OCHRONĘ LUDNOŚCI I OBRONĘ CYWILNĄ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16300" y="5379537"/>
            <a:ext cx="5331913" cy="22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6"/>
              </a:lnSpc>
            </a:pPr>
            <a:r>
              <a:rPr lang="en-US" sz="3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Odpowiedzialność spoczywa w równym stopniu na rządzie</a:t>
            </a:r>
          </a:p>
          <a:p>
            <a:pPr algn="l">
              <a:lnSpc>
                <a:spcPts val="4446"/>
              </a:lnSpc>
            </a:pPr>
            <a:r>
              <a:rPr lang="en-US" sz="3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samorządzie.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72150" y="6937568"/>
            <a:ext cx="1938507" cy="79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1"/>
              </a:lnSpc>
            </a:pPr>
            <a:r>
              <a:rPr lang="en-US" sz="5455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RZĄD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55630" y="6937568"/>
            <a:ext cx="4026387" cy="79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1"/>
              </a:lnSpc>
            </a:pPr>
            <a:r>
              <a:rPr lang="en-US" sz="5455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SAMORZĄD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7608437" y="6835392"/>
            <a:ext cx="2465934" cy="959439"/>
            <a:chOff x="0" y="0"/>
            <a:chExt cx="649464" cy="25269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49464" cy="252692"/>
            </a:xfrm>
            <a:custGeom>
              <a:avLst/>
              <a:gdLst/>
              <a:ahLst/>
              <a:cxnLst/>
              <a:rect l="l" t="t" r="r" b="b"/>
              <a:pathLst>
                <a:path w="649464" h="252692">
                  <a:moveTo>
                    <a:pt x="0" y="0"/>
                  </a:moveTo>
                  <a:lnTo>
                    <a:pt x="649464" y="0"/>
                  </a:lnTo>
                  <a:lnTo>
                    <a:pt x="649464" y="252692"/>
                  </a:lnTo>
                  <a:lnTo>
                    <a:pt x="0" y="2526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A2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49464" cy="29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558220" y="6835392"/>
            <a:ext cx="4621207" cy="959439"/>
            <a:chOff x="0" y="0"/>
            <a:chExt cx="1217108" cy="2526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17108" cy="252692"/>
            </a:xfrm>
            <a:custGeom>
              <a:avLst/>
              <a:gdLst/>
              <a:ahLst/>
              <a:cxnLst/>
              <a:rect l="l" t="t" r="r" b="b"/>
              <a:pathLst>
                <a:path w="1217108" h="252692">
                  <a:moveTo>
                    <a:pt x="0" y="0"/>
                  </a:moveTo>
                  <a:lnTo>
                    <a:pt x="1217108" y="0"/>
                  </a:lnTo>
                  <a:lnTo>
                    <a:pt x="1217108" y="252692"/>
                  </a:lnTo>
                  <a:lnTo>
                    <a:pt x="0" y="2526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A2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217108" cy="290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773430" y="844462"/>
            <a:ext cx="3516340" cy="928900"/>
          </a:xfrm>
          <a:custGeom>
            <a:avLst/>
            <a:gdLst/>
            <a:ahLst/>
            <a:cxnLst/>
            <a:rect l="l" t="t" r="r" b="b"/>
            <a:pathLst>
              <a:path w="3516340" h="928900">
                <a:moveTo>
                  <a:pt x="0" y="0"/>
                </a:moveTo>
                <a:lnTo>
                  <a:pt x="3516340" y="0"/>
                </a:lnTo>
                <a:lnTo>
                  <a:pt x="3516340" y="928900"/>
                </a:lnTo>
                <a:lnTo>
                  <a:pt x="0" y="928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433728" y="983208"/>
            <a:ext cx="710272" cy="693010"/>
          </a:xfrm>
          <a:custGeom>
            <a:avLst/>
            <a:gdLst/>
            <a:ahLst/>
            <a:cxnLst/>
            <a:rect l="l" t="t" r="r" b="b"/>
            <a:pathLst>
              <a:path w="710272" h="693010">
                <a:moveTo>
                  <a:pt x="0" y="0"/>
                </a:moveTo>
                <a:lnTo>
                  <a:pt x="710272" y="0"/>
                </a:lnTo>
                <a:lnTo>
                  <a:pt x="710272" y="693010"/>
                </a:lnTo>
                <a:lnTo>
                  <a:pt x="0" y="6930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005738" y="977592"/>
            <a:ext cx="2695485" cy="657025"/>
          </a:xfrm>
          <a:custGeom>
            <a:avLst/>
            <a:gdLst/>
            <a:ahLst/>
            <a:cxnLst/>
            <a:rect l="l" t="t" r="r" b="b"/>
            <a:pathLst>
              <a:path w="2695485" h="657025">
                <a:moveTo>
                  <a:pt x="0" y="0"/>
                </a:moveTo>
                <a:lnTo>
                  <a:pt x="2695486" y="0"/>
                </a:lnTo>
                <a:lnTo>
                  <a:pt x="2695486" y="657024"/>
                </a:lnTo>
                <a:lnTo>
                  <a:pt x="0" y="6570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3" r="-23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85759" y="534239"/>
            <a:ext cx="7267983" cy="6198983"/>
          </a:xfrm>
          <a:custGeom>
            <a:avLst/>
            <a:gdLst/>
            <a:ahLst/>
            <a:cxnLst/>
            <a:rect l="l" t="t" r="r" b="b"/>
            <a:pathLst>
              <a:path w="7267983" h="6198983">
                <a:moveTo>
                  <a:pt x="0" y="0"/>
                </a:moveTo>
                <a:lnTo>
                  <a:pt x="7267983" y="0"/>
                </a:lnTo>
                <a:lnTo>
                  <a:pt x="7267983" y="6198983"/>
                </a:lnTo>
                <a:lnTo>
                  <a:pt x="0" y="61989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26020" y="2679435"/>
            <a:ext cx="7267983" cy="6198983"/>
          </a:xfrm>
          <a:custGeom>
            <a:avLst/>
            <a:gdLst/>
            <a:ahLst/>
            <a:cxnLst/>
            <a:rect l="l" t="t" r="r" b="b"/>
            <a:pathLst>
              <a:path w="7267983" h="6198983">
                <a:moveTo>
                  <a:pt x="0" y="0"/>
                </a:moveTo>
                <a:lnTo>
                  <a:pt x="7267982" y="0"/>
                </a:lnTo>
                <a:lnTo>
                  <a:pt x="7267982" y="6198984"/>
                </a:lnTo>
                <a:lnTo>
                  <a:pt x="0" y="6198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83426" y="4950647"/>
            <a:ext cx="7267983" cy="6198983"/>
          </a:xfrm>
          <a:custGeom>
            <a:avLst/>
            <a:gdLst/>
            <a:ahLst/>
            <a:cxnLst/>
            <a:rect l="l" t="t" r="r" b="b"/>
            <a:pathLst>
              <a:path w="7267983" h="6198983">
                <a:moveTo>
                  <a:pt x="0" y="0"/>
                </a:moveTo>
                <a:lnTo>
                  <a:pt x="7267983" y="0"/>
                </a:lnTo>
                <a:lnTo>
                  <a:pt x="7267983" y="6198984"/>
                </a:lnTo>
                <a:lnTo>
                  <a:pt x="0" y="6198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89770" y="2717039"/>
            <a:ext cx="7267983" cy="6198983"/>
          </a:xfrm>
          <a:custGeom>
            <a:avLst/>
            <a:gdLst/>
            <a:ahLst/>
            <a:cxnLst/>
            <a:rect l="l" t="t" r="r" b="b"/>
            <a:pathLst>
              <a:path w="7267983" h="6198983">
                <a:moveTo>
                  <a:pt x="0" y="0"/>
                </a:moveTo>
                <a:lnTo>
                  <a:pt x="7267982" y="0"/>
                </a:lnTo>
                <a:lnTo>
                  <a:pt x="7267982" y="6198984"/>
                </a:lnTo>
                <a:lnTo>
                  <a:pt x="0" y="6198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87719" y="534239"/>
            <a:ext cx="7267983" cy="6198983"/>
          </a:xfrm>
          <a:custGeom>
            <a:avLst/>
            <a:gdLst/>
            <a:ahLst/>
            <a:cxnLst/>
            <a:rect l="l" t="t" r="r" b="b"/>
            <a:pathLst>
              <a:path w="7267983" h="6198983">
                <a:moveTo>
                  <a:pt x="0" y="0"/>
                </a:moveTo>
                <a:lnTo>
                  <a:pt x="7267983" y="0"/>
                </a:lnTo>
                <a:lnTo>
                  <a:pt x="7267983" y="6198983"/>
                </a:lnTo>
                <a:lnTo>
                  <a:pt x="0" y="61989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127979" y="2679435"/>
            <a:ext cx="7267983" cy="6198983"/>
          </a:xfrm>
          <a:custGeom>
            <a:avLst/>
            <a:gdLst/>
            <a:ahLst/>
            <a:cxnLst/>
            <a:rect l="l" t="t" r="r" b="b"/>
            <a:pathLst>
              <a:path w="7267983" h="6198983">
                <a:moveTo>
                  <a:pt x="0" y="0"/>
                </a:moveTo>
                <a:lnTo>
                  <a:pt x="7267983" y="0"/>
                </a:lnTo>
                <a:lnTo>
                  <a:pt x="7267983" y="6198984"/>
                </a:lnTo>
                <a:lnTo>
                  <a:pt x="0" y="6198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585386" y="4950647"/>
            <a:ext cx="7267983" cy="6198983"/>
          </a:xfrm>
          <a:custGeom>
            <a:avLst/>
            <a:gdLst/>
            <a:ahLst/>
            <a:cxnLst/>
            <a:rect l="l" t="t" r="r" b="b"/>
            <a:pathLst>
              <a:path w="7267983" h="6198983">
                <a:moveTo>
                  <a:pt x="0" y="0"/>
                </a:moveTo>
                <a:lnTo>
                  <a:pt x="7267983" y="0"/>
                </a:lnTo>
                <a:lnTo>
                  <a:pt x="7267983" y="6198984"/>
                </a:lnTo>
                <a:lnTo>
                  <a:pt x="0" y="6198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8160" y="1216785"/>
            <a:ext cx="5343215" cy="4955832"/>
          </a:xfrm>
          <a:custGeom>
            <a:avLst/>
            <a:gdLst/>
            <a:ahLst/>
            <a:cxnLst/>
            <a:rect l="l" t="t" r="r" b="b"/>
            <a:pathLst>
              <a:path w="5343215" h="4955832">
                <a:moveTo>
                  <a:pt x="0" y="0"/>
                </a:moveTo>
                <a:lnTo>
                  <a:pt x="5343215" y="0"/>
                </a:lnTo>
                <a:lnTo>
                  <a:pt x="5343215" y="4955832"/>
                </a:lnTo>
                <a:lnTo>
                  <a:pt x="0" y="49558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468766" y="2417533"/>
            <a:ext cx="1326270" cy="3283888"/>
            <a:chOff x="0" y="0"/>
            <a:chExt cx="1768360" cy="43785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68360" cy="1866056"/>
            </a:xfrm>
            <a:custGeom>
              <a:avLst/>
              <a:gdLst/>
              <a:ahLst/>
              <a:cxnLst/>
              <a:rect l="l" t="t" r="r" b="b"/>
              <a:pathLst>
                <a:path w="1768360" h="1866056">
                  <a:moveTo>
                    <a:pt x="0" y="0"/>
                  </a:moveTo>
                  <a:lnTo>
                    <a:pt x="1768360" y="0"/>
                  </a:lnTo>
                  <a:lnTo>
                    <a:pt x="1768360" y="1866056"/>
                  </a:lnTo>
                  <a:lnTo>
                    <a:pt x="0" y="1866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4131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3" name="Freeform 13"/>
            <p:cNvSpPr/>
            <p:nvPr/>
          </p:nvSpPr>
          <p:spPr>
            <a:xfrm>
              <a:off x="0" y="1866056"/>
              <a:ext cx="1768360" cy="933028"/>
            </a:xfrm>
            <a:custGeom>
              <a:avLst/>
              <a:gdLst/>
              <a:ahLst/>
              <a:cxnLst/>
              <a:rect l="l" t="t" r="r" b="b"/>
              <a:pathLst>
                <a:path w="1768360" h="933028">
                  <a:moveTo>
                    <a:pt x="0" y="0"/>
                  </a:moveTo>
                  <a:lnTo>
                    <a:pt x="1768360" y="0"/>
                  </a:lnTo>
                  <a:lnTo>
                    <a:pt x="1768360" y="933028"/>
                  </a:lnTo>
                  <a:lnTo>
                    <a:pt x="0" y="933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99999" b="-8263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14"/>
            <p:cNvSpPr/>
            <p:nvPr/>
          </p:nvSpPr>
          <p:spPr>
            <a:xfrm>
              <a:off x="0" y="2615168"/>
              <a:ext cx="1768360" cy="1763349"/>
            </a:xfrm>
            <a:custGeom>
              <a:avLst/>
              <a:gdLst/>
              <a:ahLst/>
              <a:cxnLst/>
              <a:rect l="l" t="t" r="r" b="b"/>
              <a:pathLst>
                <a:path w="1768360" h="1763349">
                  <a:moveTo>
                    <a:pt x="0" y="0"/>
                  </a:moveTo>
                  <a:lnTo>
                    <a:pt x="1768360" y="0"/>
                  </a:lnTo>
                  <a:lnTo>
                    <a:pt x="1768360" y="1763349"/>
                  </a:lnTo>
                  <a:lnTo>
                    <a:pt x="0" y="1763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9551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8383449" y="1902179"/>
            <a:ext cx="2672604" cy="3109939"/>
            <a:chOff x="0" y="0"/>
            <a:chExt cx="6985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 u="none" strike="noStrike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Rządowy</a:t>
              </a:r>
            </a:p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 u="none" strike="noStrike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Zespół Ochrony Ludności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19751" y="4235387"/>
            <a:ext cx="2672604" cy="3109939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200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63500"/>
              <a:ext cx="6985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 b="1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PSP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383449" y="6562785"/>
            <a:ext cx="2672604" cy="3109939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63500"/>
              <a:ext cx="6985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 b="1" u="none" strike="noStrike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inne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056053" y="1902179"/>
            <a:ext cx="2672604" cy="3109939"/>
            <a:chOff x="0" y="0"/>
            <a:chExt cx="6985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EDEDED"/>
            </a:solidFill>
            <a:ln cap="sq">
              <a:noFill/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b="1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Służby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1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Inspekcje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1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Straże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047147" y="4235387"/>
            <a:ext cx="2672604" cy="3109939"/>
            <a:chOff x="0" y="0"/>
            <a:chExt cx="6985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EDEDED"/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63500"/>
              <a:ext cx="6985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RCB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92355" y="4235387"/>
            <a:ext cx="2672604" cy="3109939"/>
            <a:chOff x="0" y="0"/>
            <a:chExt cx="6985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63500"/>
              <a:ext cx="6985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3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056053" y="6562785"/>
            <a:ext cx="2672604" cy="3109939"/>
            <a:chOff x="0" y="0"/>
            <a:chExt cx="6985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EDEDED"/>
            </a:soli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 u="none" strike="noStrike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Społeczne organizacje ratownicze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11540425" y="5349634"/>
            <a:ext cx="2590917" cy="887058"/>
            <a:chOff x="0" y="0"/>
            <a:chExt cx="1023407" cy="35038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23407" cy="350386"/>
            </a:xfrm>
            <a:custGeom>
              <a:avLst/>
              <a:gdLst/>
              <a:ahLst/>
              <a:cxnLst/>
              <a:rect l="l" t="t" r="r" b="b"/>
              <a:pathLst>
                <a:path w="1023407" h="350386">
                  <a:moveTo>
                    <a:pt x="203200" y="0"/>
                  </a:moveTo>
                  <a:lnTo>
                    <a:pt x="820207" y="0"/>
                  </a:lnTo>
                  <a:lnTo>
                    <a:pt x="1023407" y="350386"/>
                  </a:lnTo>
                  <a:lnTo>
                    <a:pt x="0" y="3503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200">
                <a:alpha val="80000"/>
              </a:srgb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27000" y="-38100"/>
              <a:ext cx="769407" cy="388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4101423" y="2726564"/>
            <a:ext cx="3503891" cy="159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</a:pPr>
            <a:r>
              <a:rPr lang="en-US" sz="3687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Państwowe Ratownictwo Medyczne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316300" y="2871950"/>
            <a:ext cx="4315737" cy="2394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1"/>
              </a:lnSpc>
            </a:pPr>
            <a:r>
              <a:rPr lang="en-US" sz="5466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PODMIOTY</a:t>
            </a:r>
          </a:p>
          <a:p>
            <a:pPr algn="l">
              <a:lnSpc>
                <a:spcPts val="6231"/>
              </a:lnSpc>
            </a:pPr>
            <a:r>
              <a:rPr lang="en-US" sz="5466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OCHRONY</a:t>
            </a:r>
          </a:p>
          <a:p>
            <a:pPr algn="l">
              <a:lnSpc>
                <a:spcPts val="6231"/>
              </a:lnSpc>
            </a:pPr>
            <a:r>
              <a:rPr lang="en-US" sz="5466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LUDNOŚCI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101423" y="7508334"/>
            <a:ext cx="2274537" cy="106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</a:pPr>
            <a:r>
              <a:rPr lang="en-US" sz="3687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Podmioty</a:t>
            </a:r>
          </a:p>
          <a:p>
            <a:pPr algn="l">
              <a:lnSpc>
                <a:spcPts val="4241"/>
              </a:lnSpc>
            </a:pPr>
            <a:r>
              <a:rPr lang="en-US" sz="3687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lecznicze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588834" y="5249831"/>
            <a:ext cx="2164797" cy="106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</a:pPr>
            <a:r>
              <a:rPr lang="en-US" sz="3687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Przedsię-biorstwa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174300" y="5559077"/>
            <a:ext cx="1108713" cy="54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1"/>
              </a:lnSpc>
            </a:pPr>
            <a:r>
              <a:rPr lang="en-US" sz="3687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OSP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696038" y="5240306"/>
            <a:ext cx="1392632" cy="97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7"/>
              </a:lnSpc>
            </a:pPr>
            <a:r>
              <a:rPr lang="en-US" sz="1658" b="1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Krajowy System</a:t>
            </a:r>
          </a:p>
          <a:p>
            <a:pPr algn="ctr">
              <a:lnSpc>
                <a:spcPts val="1907"/>
              </a:lnSpc>
            </a:pPr>
            <a:r>
              <a:rPr lang="en-US" sz="1658" b="1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Ratowniczo-Gaśniczy</a:t>
            </a:r>
          </a:p>
        </p:txBody>
      </p:sp>
      <p:sp>
        <p:nvSpPr>
          <p:cNvPr id="45" name="Freeform 45"/>
          <p:cNvSpPr/>
          <p:nvPr/>
        </p:nvSpPr>
        <p:spPr>
          <a:xfrm>
            <a:off x="773430" y="844462"/>
            <a:ext cx="3516340" cy="928900"/>
          </a:xfrm>
          <a:custGeom>
            <a:avLst/>
            <a:gdLst/>
            <a:ahLst/>
            <a:cxnLst/>
            <a:rect l="l" t="t" r="r" b="b"/>
            <a:pathLst>
              <a:path w="3516340" h="928900">
                <a:moveTo>
                  <a:pt x="0" y="0"/>
                </a:moveTo>
                <a:lnTo>
                  <a:pt x="3516340" y="0"/>
                </a:lnTo>
                <a:lnTo>
                  <a:pt x="3516340" y="928900"/>
                </a:lnTo>
                <a:lnTo>
                  <a:pt x="0" y="928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8433728" y="983208"/>
            <a:ext cx="710272" cy="693010"/>
          </a:xfrm>
          <a:custGeom>
            <a:avLst/>
            <a:gdLst/>
            <a:ahLst/>
            <a:cxnLst/>
            <a:rect l="l" t="t" r="r" b="b"/>
            <a:pathLst>
              <a:path w="710272" h="693010">
                <a:moveTo>
                  <a:pt x="0" y="0"/>
                </a:moveTo>
                <a:lnTo>
                  <a:pt x="710272" y="0"/>
                </a:lnTo>
                <a:lnTo>
                  <a:pt x="710272" y="693010"/>
                </a:lnTo>
                <a:lnTo>
                  <a:pt x="0" y="6930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5005738" y="977592"/>
            <a:ext cx="2695485" cy="657025"/>
          </a:xfrm>
          <a:custGeom>
            <a:avLst/>
            <a:gdLst/>
            <a:ahLst/>
            <a:cxnLst/>
            <a:rect l="l" t="t" r="r" b="b"/>
            <a:pathLst>
              <a:path w="2695485" h="657025">
                <a:moveTo>
                  <a:pt x="0" y="0"/>
                </a:moveTo>
                <a:lnTo>
                  <a:pt x="2695486" y="0"/>
                </a:lnTo>
                <a:lnTo>
                  <a:pt x="2695486" y="657024"/>
                </a:lnTo>
                <a:lnTo>
                  <a:pt x="0" y="6570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3" r="-23"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2131901" y="6752272"/>
            <a:ext cx="4315737" cy="318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1"/>
              </a:lnSpc>
            </a:pPr>
            <a:r>
              <a:rPr lang="en-US" sz="5466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PERSONEL </a:t>
            </a:r>
          </a:p>
          <a:p>
            <a:pPr algn="l">
              <a:lnSpc>
                <a:spcPts val="6231"/>
              </a:lnSpc>
            </a:pPr>
            <a:r>
              <a:rPr lang="en-US" sz="5466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OBRONY </a:t>
            </a:r>
          </a:p>
          <a:p>
            <a:pPr algn="l">
              <a:lnSpc>
                <a:spcPts val="6231"/>
              </a:lnSpc>
            </a:pPr>
            <a:r>
              <a:rPr lang="en-US" sz="5466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CYWILNEJ </a:t>
            </a:r>
          </a:p>
          <a:p>
            <a:pPr algn="l">
              <a:lnSpc>
                <a:spcPts val="6231"/>
              </a:lnSpc>
            </a:pPr>
            <a:endParaRPr lang="en-US" sz="5466" b="1">
              <a:solidFill>
                <a:srgbClr val="000000"/>
              </a:solidFill>
              <a:latin typeface="Lato Heavy"/>
              <a:ea typeface="Lato Heavy"/>
              <a:cs typeface="Lato Heavy"/>
              <a:sym typeface="Lato Heavy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1468766" y="6317548"/>
            <a:ext cx="1326270" cy="3283888"/>
            <a:chOff x="0" y="0"/>
            <a:chExt cx="1768360" cy="4378517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768360" cy="1866056"/>
            </a:xfrm>
            <a:custGeom>
              <a:avLst/>
              <a:gdLst/>
              <a:ahLst/>
              <a:cxnLst/>
              <a:rect l="l" t="t" r="r" b="b"/>
              <a:pathLst>
                <a:path w="1768360" h="1866056">
                  <a:moveTo>
                    <a:pt x="0" y="0"/>
                  </a:moveTo>
                  <a:lnTo>
                    <a:pt x="1768360" y="0"/>
                  </a:lnTo>
                  <a:lnTo>
                    <a:pt x="1768360" y="1866056"/>
                  </a:lnTo>
                  <a:lnTo>
                    <a:pt x="0" y="1866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4131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1" name="Freeform 51"/>
            <p:cNvSpPr/>
            <p:nvPr/>
          </p:nvSpPr>
          <p:spPr>
            <a:xfrm>
              <a:off x="0" y="1866056"/>
              <a:ext cx="1768360" cy="933028"/>
            </a:xfrm>
            <a:custGeom>
              <a:avLst/>
              <a:gdLst/>
              <a:ahLst/>
              <a:cxnLst/>
              <a:rect l="l" t="t" r="r" b="b"/>
              <a:pathLst>
                <a:path w="1768360" h="933028">
                  <a:moveTo>
                    <a:pt x="0" y="0"/>
                  </a:moveTo>
                  <a:lnTo>
                    <a:pt x="1768360" y="0"/>
                  </a:lnTo>
                  <a:lnTo>
                    <a:pt x="1768360" y="933028"/>
                  </a:lnTo>
                  <a:lnTo>
                    <a:pt x="0" y="933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99999" b="-8263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2" name="Freeform 52"/>
            <p:cNvSpPr/>
            <p:nvPr/>
          </p:nvSpPr>
          <p:spPr>
            <a:xfrm>
              <a:off x="0" y="2615168"/>
              <a:ext cx="1768360" cy="1763349"/>
            </a:xfrm>
            <a:custGeom>
              <a:avLst/>
              <a:gdLst/>
              <a:ahLst/>
              <a:cxnLst/>
              <a:rect l="l" t="t" r="r" b="b"/>
              <a:pathLst>
                <a:path w="1768360" h="1763349">
                  <a:moveTo>
                    <a:pt x="0" y="0"/>
                  </a:moveTo>
                  <a:lnTo>
                    <a:pt x="1768360" y="0"/>
                  </a:lnTo>
                  <a:lnTo>
                    <a:pt x="1768360" y="1763349"/>
                  </a:lnTo>
                  <a:lnTo>
                    <a:pt x="0" y="1763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9551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8160" y="1543011"/>
            <a:ext cx="5343215" cy="4955832"/>
          </a:xfrm>
          <a:custGeom>
            <a:avLst/>
            <a:gdLst/>
            <a:ahLst/>
            <a:cxnLst/>
            <a:rect l="l" t="t" r="r" b="b"/>
            <a:pathLst>
              <a:path w="5343215" h="4955832">
                <a:moveTo>
                  <a:pt x="0" y="0"/>
                </a:moveTo>
                <a:lnTo>
                  <a:pt x="5343215" y="0"/>
                </a:lnTo>
                <a:lnTo>
                  <a:pt x="5343215" y="4955832"/>
                </a:lnTo>
                <a:lnTo>
                  <a:pt x="0" y="495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17831" y="4335953"/>
            <a:ext cx="1074206" cy="1074206"/>
          </a:xfrm>
          <a:custGeom>
            <a:avLst/>
            <a:gdLst/>
            <a:ahLst/>
            <a:cxnLst/>
            <a:rect l="l" t="t" r="r" b="b"/>
            <a:pathLst>
              <a:path w="1074206" h="1074206">
                <a:moveTo>
                  <a:pt x="0" y="0"/>
                </a:moveTo>
                <a:lnTo>
                  <a:pt x="1074205" y="0"/>
                </a:lnTo>
                <a:lnTo>
                  <a:pt x="1074205" y="1074206"/>
                </a:lnTo>
                <a:lnTo>
                  <a:pt x="0" y="1074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2815287" y="4162601"/>
            <a:ext cx="1103848" cy="1103848"/>
          </a:xfrm>
          <a:custGeom>
            <a:avLst/>
            <a:gdLst/>
            <a:ahLst/>
            <a:cxnLst/>
            <a:rect l="l" t="t" r="r" b="b"/>
            <a:pathLst>
              <a:path w="1103848" h="1103848">
                <a:moveTo>
                  <a:pt x="0" y="0"/>
                </a:moveTo>
                <a:lnTo>
                  <a:pt x="1103848" y="0"/>
                </a:lnTo>
                <a:lnTo>
                  <a:pt x="1103848" y="1103849"/>
                </a:lnTo>
                <a:lnTo>
                  <a:pt x="0" y="1103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2795642" y="5676859"/>
            <a:ext cx="5318584" cy="47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309" b="1">
                <a:solidFill>
                  <a:srgbClr val="FFA200"/>
                </a:solidFill>
                <a:latin typeface="Lato Bold"/>
                <a:ea typeface="Lato Bold"/>
                <a:cs typeface="Lato Bold"/>
                <a:sym typeface="Lato Bold"/>
              </a:rPr>
              <a:t>  BUDOWLE OCHRONNE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30731" y="6393025"/>
            <a:ext cx="5048406" cy="47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309" b="1">
                <a:solidFill>
                  <a:srgbClr val="FFA200"/>
                </a:solidFill>
                <a:latin typeface="Lato Bold"/>
                <a:ea typeface="Lato Bold"/>
                <a:cs typeface="Lato Bold"/>
                <a:sym typeface="Lato Bold"/>
              </a:rPr>
              <a:t>  (SCHRONY I UKRYCIA)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10048" y="5676859"/>
            <a:ext cx="4914326" cy="47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309" b="1">
                <a:solidFill>
                  <a:srgbClr val="FFA200"/>
                </a:solidFill>
                <a:latin typeface="Lato Bold"/>
                <a:ea typeface="Lato Bold"/>
                <a:cs typeface="Lato Bold"/>
                <a:sym typeface="Lato Bold"/>
              </a:rPr>
              <a:t>  MIEJSCA DORAŹNEGO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10048" y="6393025"/>
            <a:ext cx="4914326" cy="47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309" b="1">
                <a:solidFill>
                  <a:srgbClr val="FFA200"/>
                </a:solidFill>
                <a:latin typeface="Lato Bold"/>
                <a:ea typeface="Lato Bold"/>
                <a:cs typeface="Lato Bold"/>
                <a:sym typeface="Lato Bold"/>
              </a:rPr>
              <a:t>  SCHRONIENIA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65867" y="7255534"/>
            <a:ext cx="7378133" cy="186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schrony i ukrycia budowane zgodnie</a:t>
            </a:r>
          </a:p>
          <a:p>
            <a:pPr algn="ctr">
              <a:lnSpc>
                <a:spcPts val="2990"/>
              </a:lnSpc>
            </a:pPr>
            <a:r>
              <a:rPr lang="en-US" sz="2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z wymaganiami technicznymi, aby chronić ludność przed działaniami zbrojnymi, klęskami żywiołowymi i innymi zagrożeniami. Schrony zapewniają wyższy poziom ochrony niż ukrycia.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44231" y="7255534"/>
            <a:ext cx="6045961" cy="112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tymczasowe lokalizacje zapewniające podstawową ochronę w sytuacjach kryzysowych, takich jak klęski żywiołowe.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38115" y="2038475"/>
            <a:ext cx="1556620" cy="2676050"/>
          </a:xfrm>
          <a:custGeom>
            <a:avLst/>
            <a:gdLst/>
            <a:ahLst/>
            <a:cxnLst/>
            <a:rect l="l" t="t" r="r" b="b"/>
            <a:pathLst>
              <a:path w="1556620" h="2676050">
                <a:moveTo>
                  <a:pt x="0" y="0"/>
                </a:moveTo>
                <a:lnTo>
                  <a:pt x="1556620" y="0"/>
                </a:lnTo>
                <a:lnTo>
                  <a:pt x="1556620" y="2676051"/>
                </a:lnTo>
                <a:lnTo>
                  <a:pt x="0" y="26760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18" t="-3307" r="-18274"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2531600" y="2412221"/>
            <a:ext cx="14657230" cy="1692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2"/>
              </a:lnSpc>
            </a:pPr>
            <a:r>
              <a:rPr lang="en-US" sz="5800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EWAKUACJA MASOWA </a:t>
            </a:r>
          </a:p>
          <a:p>
            <a:pPr algn="l">
              <a:lnSpc>
                <a:spcPts val="6612"/>
              </a:lnSpc>
            </a:pPr>
            <a:r>
              <a:rPr lang="en-US" sz="5800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I OBIEKTY ZBIOROWEJ OCHRONY</a:t>
            </a:r>
          </a:p>
        </p:txBody>
      </p:sp>
      <p:sp>
        <p:nvSpPr>
          <p:cNvPr id="14" name="Freeform 14"/>
          <p:cNvSpPr/>
          <p:nvPr/>
        </p:nvSpPr>
        <p:spPr>
          <a:xfrm>
            <a:off x="773430" y="844462"/>
            <a:ext cx="3516340" cy="928900"/>
          </a:xfrm>
          <a:custGeom>
            <a:avLst/>
            <a:gdLst/>
            <a:ahLst/>
            <a:cxnLst/>
            <a:rect l="l" t="t" r="r" b="b"/>
            <a:pathLst>
              <a:path w="3516340" h="928900">
                <a:moveTo>
                  <a:pt x="0" y="0"/>
                </a:moveTo>
                <a:lnTo>
                  <a:pt x="3516340" y="0"/>
                </a:lnTo>
                <a:lnTo>
                  <a:pt x="3516340" y="928900"/>
                </a:lnTo>
                <a:lnTo>
                  <a:pt x="0" y="9289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433728" y="983208"/>
            <a:ext cx="710272" cy="693010"/>
          </a:xfrm>
          <a:custGeom>
            <a:avLst/>
            <a:gdLst/>
            <a:ahLst/>
            <a:cxnLst/>
            <a:rect l="l" t="t" r="r" b="b"/>
            <a:pathLst>
              <a:path w="710272" h="693010">
                <a:moveTo>
                  <a:pt x="0" y="0"/>
                </a:moveTo>
                <a:lnTo>
                  <a:pt x="710272" y="0"/>
                </a:lnTo>
                <a:lnTo>
                  <a:pt x="710272" y="693010"/>
                </a:lnTo>
                <a:lnTo>
                  <a:pt x="0" y="6930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005738" y="977592"/>
            <a:ext cx="2695485" cy="657025"/>
          </a:xfrm>
          <a:custGeom>
            <a:avLst/>
            <a:gdLst/>
            <a:ahLst/>
            <a:cxnLst/>
            <a:rect l="l" t="t" r="r" b="b"/>
            <a:pathLst>
              <a:path w="2695485" h="657025">
                <a:moveTo>
                  <a:pt x="0" y="0"/>
                </a:moveTo>
                <a:lnTo>
                  <a:pt x="2695486" y="0"/>
                </a:lnTo>
                <a:lnTo>
                  <a:pt x="2695486" y="657024"/>
                </a:lnTo>
                <a:lnTo>
                  <a:pt x="0" y="6570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3" r="-23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8160" y="1216785"/>
            <a:ext cx="5343215" cy="4955832"/>
          </a:xfrm>
          <a:custGeom>
            <a:avLst/>
            <a:gdLst/>
            <a:ahLst/>
            <a:cxnLst/>
            <a:rect l="l" t="t" r="r" b="b"/>
            <a:pathLst>
              <a:path w="5343215" h="4955832">
                <a:moveTo>
                  <a:pt x="0" y="0"/>
                </a:moveTo>
                <a:lnTo>
                  <a:pt x="5343215" y="0"/>
                </a:lnTo>
                <a:lnTo>
                  <a:pt x="5343215" y="4955832"/>
                </a:lnTo>
                <a:lnTo>
                  <a:pt x="0" y="495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28184" y="2934073"/>
            <a:ext cx="13745543" cy="4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r>
              <a:rPr lang="en-US" sz="3300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KOMUNIKACJA SPOŁECZNA</a:t>
            </a:r>
          </a:p>
        </p:txBody>
      </p:sp>
      <p:sp>
        <p:nvSpPr>
          <p:cNvPr id="5" name="Freeform 5"/>
          <p:cNvSpPr/>
          <p:nvPr/>
        </p:nvSpPr>
        <p:spPr>
          <a:xfrm>
            <a:off x="773430" y="844462"/>
            <a:ext cx="3516340" cy="928900"/>
          </a:xfrm>
          <a:custGeom>
            <a:avLst/>
            <a:gdLst/>
            <a:ahLst/>
            <a:cxnLst/>
            <a:rect l="l" t="t" r="r" b="b"/>
            <a:pathLst>
              <a:path w="3516340" h="928900">
                <a:moveTo>
                  <a:pt x="0" y="0"/>
                </a:moveTo>
                <a:lnTo>
                  <a:pt x="3516340" y="0"/>
                </a:lnTo>
                <a:lnTo>
                  <a:pt x="3516340" y="928900"/>
                </a:lnTo>
                <a:lnTo>
                  <a:pt x="0" y="928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33728" y="983208"/>
            <a:ext cx="710272" cy="693010"/>
          </a:xfrm>
          <a:custGeom>
            <a:avLst/>
            <a:gdLst/>
            <a:ahLst/>
            <a:cxnLst/>
            <a:rect l="l" t="t" r="r" b="b"/>
            <a:pathLst>
              <a:path w="710272" h="693010">
                <a:moveTo>
                  <a:pt x="0" y="0"/>
                </a:moveTo>
                <a:lnTo>
                  <a:pt x="710272" y="0"/>
                </a:lnTo>
                <a:lnTo>
                  <a:pt x="710272" y="693010"/>
                </a:lnTo>
                <a:lnTo>
                  <a:pt x="0" y="693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05738" y="977592"/>
            <a:ext cx="2695485" cy="657025"/>
          </a:xfrm>
          <a:custGeom>
            <a:avLst/>
            <a:gdLst/>
            <a:ahLst/>
            <a:cxnLst/>
            <a:rect l="l" t="t" r="r" b="b"/>
            <a:pathLst>
              <a:path w="2695485" h="657025">
                <a:moveTo>
                  <a:pt x="0" y="0"/>
                </a:moveTo>
                <a:lnTo>
                  <a:pt x="2695486" y="0"/>
                </a:lnTo>
                <a:lnTo>
                  <a:pt x="2695486" y="657024"/>
                </a:lnTo>
                <a:lnTo>
                  <a:pt x="0" y="6570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" r="-2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16693" y="5894294"/>
            <a:ext cx="822982" cy="1227291"/>
          </a:xfrm>
          <a:custGeom>
            <a:avLst/>
            <a:gdLst/>
            <a:ahLst/>
            <a:cxnLst/>
            <a:rect l="l" t="t" r="r" b="b"/>
            <a:pathLst>
              <a:path w="822982" h="1227291">
                <a:moveTo>
                  <a:pt x="0" y="0"/>
                </a:moveTo>
                <a:lnTo>
                  <a:pt x="822981" y="0"/>
                </a:lnTo>
                <a:lnTo>
                  <a:pt x="822981" y="1227291"/>
                </a:lnTo>
                <a:lnTo>
                  <a:pt x="0" y="12272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2316300" y="4577129"/>
            <a:ext cx="13745543" cy="48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r>
              <a:rPr lang="en-US" sz="3300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EDUKACJA OBYWATELSKA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16300" y="6276291"/>
            <a:ext cx="13745543" cy="48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2"/>
              </a:lnSpc>
            </a:pPr>
            <a:r>
              <a:rPr lang="en-US" sz="3300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SZKOLENIA DLA ORGANÓW I PODMIOTÓW OCHRONY LUDNOŚCI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904809" y="4200277"/>
            <a:ext cx="822982" cy="1227291"/>
          </a:xfrm>
          <a:custGeom>
            <a:avLst/>
            <a:gdLst/>
            <a:ahLst/>
            <a:cxnLst/>
            <a:rect l="l" t="t" r="r" b="b"/>
            <a:pathLst>
              <a:path w="822982" h="1227291">
                <a:moveTo>
                  <a:pt x="0" y="0"/>
                </a:moveTo>
                <a:lnTo>
                  <a:pt x="822982" y="0"/>
                </a:lnTo>
                <a:lnTo>
                  <a:pt x="822982" y="1227292"/>
                </a:lnTo>
                <a:lnTo>
                  <a:pt x="0" y="12272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916693" y="2502113"/>
            <a:ext cx="822982" cy="1227291"/>
          </a:xfrm>
          <a:custGeom>
            <a:avLst/>
            <a:gdLst/>
            <a:ahLst/>
            <a:cxnLst/>
            <a:rect l="l" t="t" r="r" b="b"/>
            <a:pathLst>
              <a:path w="822982" h="1227291">
                <a:moveTo>
                  <a:pt x="0" y="0"/>
                </a:moveTo>
                <a:lnTo>
                  <a:pt x="822981" y="0"/>
                </a:lnTo>
                <a:lnTo>
                  <a:pt x="822981" y="1227291"/>
                </a:lnTo>
                <a:lnTo>
                  <a:pt x="0" y="12272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916693" y="7759863"/>
            <a:ext cx="822982" cy="1227291"/>
          </a:xfrm>
          <a:custGeom>
            <a:avLst/>
            <a:gdLst/>
            <a:ahLst/>
            <a:cxnLst/>
            <a:rect l="l" t="t" r="r" b="b"/>
            <a:pathLst>
              <a:path w="822982" h="1227291">
                <a:moveTo>
                  <a:pt x="0" y="0"/>
                </a:moveTo>
                <a:lnTo>
                  <a:pt x="822981" y="0"/>
                </a:lnTo>
                <a:lnTo>
                  <a:pt x="822981" y="1227292"/>
                </a:lnTo>
                <a:lnTo>
                  <a:pt x="0" y="12272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2328184" y="8141861"/>
            <a:ext cx="13745543" cy="48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2"/>
              </a:lnSpc>
            </a:pPr>
            <a:r>
              <a:rPr lang="en-US" sz="3300" b="1">
                <a:solidFill>
                  <a:srgbClr val="000000"/>
                </a:solidFill>
                <a:latin typeface="Lato Heavy"/>
                <a:ea typeface="Lato Heavy"/>
                <a:cs typeface="Lato Heavy"/>
                <a:sym typeface="Lato Heavy"/>
              </a:rPr>
              <a:t>ODPRONOŚĆ SPOŁECZNA I GOTOWOŚĆ CYWILNA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318</Words>
  <Application>Microsoft Office PowerPoint</Application>
  <PresentationFormat>Niestandardowy</PresentationFormat>
  <Paragraphs>75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Lato</vt:lpstr>
      <vt:lpstr>Calibri</vt:lpstr>
      <vt:lpstr>Lato Heavy</vt:lpstr>
      <vt:lpstr>Arial</vt:lpstr>
      <vt:lpstr>Lato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ustawy o ochronie ludności i obronie cywilnej 2024 – kopia</dc:title>
  <dc:creator>Stanios-Korycka Ewelina</dc:creator>
  <cp:lastModifiedBy>Stanios-Korycka Ewelina</cp:lastModifiedBy>
  <cp:revision>3</cp:revision>
  <dcterms:created xsi:type="dcterms:W3CDTF">2006-08-16T00:00:00Z</dcterms:created>
  <dcterms:modified xsi:type="dcterms:W3CDTF">2024-12-11T13:00:59Z</dcterms:modified>
  <dc:identifier>DAGPWHtJCEU</dc:identifier>
</cp:coreProperties>
</file>